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sldIdLst>
    <p:sldId id="256" r:id="rId2"/>
    <p:sldId id="257" r:id="rId3"/>
    <p:sldId id="276" r:id="rId4"/>
    <p:sldId id="293" r:id="rId5"/>
    <p:sldId id="261" r:id="rId6"/>
    <p:sldId id="269" r:id="rId7"/>
    <p:sldId id="280" r:id="rId8"/>
    <p:sldId id="281" r:id="rId9"/>
    <p:sldId id="277" r:id="rId10"/>
    <p:sldId id="278" r:id="rId11"/>
    <p:sldId id="275" r:id="rId12"/>
    <p:sldId id="282" r:id="rId13"/>
    <p:sldId id="284" r:id="rId14"/>
    <p:sldId id="285" r:id="rId15"/>
    <p:sldId id="287" r:id="rId16"/>
    <p:sldId id="288" r:id="rId17"/>
    <p:sldId id="263" r:id="rId18"/>
    <p:sldId id="289" r:id="rId19"/>
    <p:sldId id="291" r:id="rId20"/>
    <p:sldId id="292" r:id="rId21"/>
    <p:sldId id="26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9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67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5492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9384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039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85832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6952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0242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1893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20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837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2895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842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035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7839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9245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704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830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AA11B19-08D6-4A66-998E-4ADA8A7287AE}" type="datetimeFigureOut">
              <a:rPr lang="en-IN" smtClean="0"/>
              <a:t>31-03-2020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3BDAC15-0E1B-48AC-A5CA-DC114EDFB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4651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B7D4-C27F-4EE1-8232-1EA2FFBB8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/>
              <a:t>DRIVER FATIGUE DETECTION SYSTEM</a:t>
            </a:r>
            <a:endParaRPr lang="en-IN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9C823-D96B-4E8A-BEEB-E54A10030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Batch: D9</a:t>
            </a:r>
          </a:p>
          <a:p>
            <a:pPr marL="0" indent="0">
              <a:buNone/>
            </a:pPr>
            <a:r>
              <a:rPr lang="en-IN" dirty="0"/>
              <a:t>Team </a:t>
            </a:r>
            <a:r>
              <a:rPr lang="en-IN" sz="2900" dirty="0"/>
              <a:t>members</a:t>
            </a:r>
            <a:r>
              <a:rPr lang="en-IN" dirty="0"/>
              <a:t>:</a:t>
            </a:r>
          </a:p>
          <a:p>
            <a:pPr marL="0" indent="0">
              <a:buNone/>
            </a:pPr>
            <a:r>
              <a:rPr lang="en-IN" dirty="0"/>
              <a:t>Alluri Kavya Sri Saini (16241A05I5)</a:t>
            </a:r>
          </a:p>
          <a:p>
            <a:pPr marL="0" indent="0">
              <a:buNone/>
            </a:pPr>
            <a:r>
              <a:rPr lang="en-IN" dirty="0"/>
              <a:t>Gali Anusha		  (16241A05J4)											Project Guide</a:t>
            </a:r>
          </a:p>
          <a:p>
            <a:pPr marL="0" indent="0">
              <a:buNone/>
            </a:pPr>
            <a:r>
              <a:rPr lang="en-IN" dirty="0" err="1"/>
              <a:t>Sohila</a:t>
            </a:r>
            <a:r>
              <a:rPr lang="en-IN" dirty="0"/>
              <a:t> Manthena         (16241A05K7)			 								  G. Devi Priya</a:t>
            </a:r>
          </a:p>
          <a:p>
            <a:pPr marL="0" indent="0">
              <a:buNone/>
            </a:pPr>
            <a:r>
              <a:rPr lang="en-IN" dirty="0"/>
              <a:t>Manvitha Patibandla (16241A05K8)										    (Assistant Professor)</a:t>
            </a:r>
          </a:p>
        </p:txBody>
      </p:sp>
    </p:spTree>
    <p:extLst>
      <p:ext uri="{BB962C8B-B14F-4D97-AF65-F5344CB8AC3E}">
        <p14:creationId xmlns:p14="http://schemas.microsoft.com/office/powerpoint/2010/main" val="3836483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AB4A2-4B60-4398-BAF3-AB319532E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687" y="284375"/>
            <a:ext cx="10018713" cy="782425"/>
          </a:xfrm>
        </p:spPr>
        <p:txBody>
          <a:bodyPr/>
          <a:lstStyle/>
          <a:p>
            <a:r>
              <a:rPr lang="en-IN" dirty="0"/>
              <a:t>SEQUENCE DIAGRAM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771D770-72C3-4036-B263-40C13F4A0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738" y="1564849"/>
            <a:ext cx="8427563" cy="4226351"/>
          </a:xfrm>
        </p:spPr>
      </p:pic>
    </p:spTree>
    <p:extLst>
      <p:ext uri="{BB962C8B-B14F-4D97-AF65-F5344CB8AC3E}">
        <p14:creationId xmlns:p14="http://schemas.microsoft.com/office/powerpoint/2010/main" val="2802791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AB4A2-4B60-4398-BAF3-AB319532E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687" y="284375"/>
            <a:ext cx="10018713" cy="782425"/>
          </a:xfrm>
        </p:spPr>
        <p:txBody>
          <a:bodyPr/>
          <a:lstStyle/>
          <a:p>
            <a:r>
              <a:rPr lang="en-IN" dirty="0"/>
              <a:t>ACTIVITY DIAGRAM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48089F-D7FF-48D8-8CFE-2B7562BC11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" t="4699" r="1961" b="4362"/>
          <a:stretch/>
        </p:blipFill>
        <p:spPr>
          <a:xfrm>
            <a:off x="2271244" y="1547122"/>
            <a:ext cx="8591198" cy="4805785"/>
          </a:xfrm>
        </p:spPr>
      </p:pic>
    </p:spTree>
    <p:extLst>
      <p:ext uri="{BB962C8B-B14F-4D97-AF65-F5344CB8AC3E}">
        <p14:creationId xmlns:p14="http://schemas.microsoft.com/office/powerpoint/2010/main" val="1156324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7154D-8C83-4F19-BFAB-FE3D7DE1B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914400"/>
          </a:xfrm>
        </p:spPr>
        <p:txBody>
          <a:bodyPr/>
          <a:lstStyle/>
          <a:p>
            <a:r>
              <a:rPr lang="en-IN" dirty="0"/>
              <a:t>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A4092-7573-460B-A556-7A058A633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421" y="424206"/>
            <a:ext cx="9174602" cy="6683603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IN" sz="1400" dirty="0"/>
          </a:p>
          <a:p>
            <a:pPr marL="0" indent="0">
              <a:buNone/>
            </a:pPr>
            <a:r>
              <a:rPr lang="en-IN" sz="1400" dirty="0"/>
              <a:t>from </a:t>
            </a:r>
            <a:r>
              <a:rPr lang="en-IN" sz="1400" dirty="0" err="1"/>
              <a:t>scipy.spatial</a:t>
            </a:r>
            <a:r>
              <a:rPr lang="en-IN" sz="1400" dirty="0"/>
              <a:t> import distance as </a:t>
            </a:r>
            <a:r>
              <a:rPr lang="en-IN" sz="1400" dirty="0" err="1"/>
              <a:t>dist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from </a:t>
            </a:r>
            <a:r>
              <a:rPr lang="en-IN" sz="1400" dirty="0" err="1"/>
              <a:t>imutils.video</a:t>
            </a:r>
            <a:r>
              <a:rPr lang="en-IN" sz="1400" dirty="0"/>
              <a:t> import </a:t>
            </a:r>
            <a:r>
              <a:rPr lang="en-IN" sz="1400" dirty="0" err="1"/>
              <a:t>VideoStream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from </a:t>
            </a:r>
            <a:r>
              <a:rPr lang="en-IN" sz="1400" dirty="0" err="1"/>
              <a:t>imutils</a:t>
            </a:r>
            <a:r>
              <a:rPr lang="en-IN" sz="1400" dirty="0"/>
              <a:t> import </a:t>
            </a:r>
            <a:r>
              <a:rPr lang="en-IN" sz="1400" dirty="0" err="1"/>
              <a:t>face_utils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from threading import Thread</a:t>
            </a:r>
          </a:p>
          <a:p>
            <a:pPr marL="0" indent="0">
              <a:buNone/>
            </a:pPr>
            <a:r>
              <a:rPr lang="en-IN" sz="1400" dirty="0"/>
              <a:t>import </a:t>
            </a:r>
            <a:r>
              <a:rPr lang="en-IN" sz="1400" dirty="0" err="1"/>
              <a:t>numpy</a:t>
            </a:r>
            <a:r>
              <a:rPr lang="en-IN" sz="1400" dirty="0"/>
              <a:t> as np</a:t>
            </a:r>
          </a:p>
          <a:p>
            <a:pPr marL="0" indent="0">
              <a:buNone/>
            </a:pPr>
            <a:r>
              <a:rPr lang="en-IN" sz="1400" dirty="0"/>
              <a:t>import </a:t>
            </a:r>
            <a:r>
              <a:rPr lang="en-IN" sz="1400" dirty="0" err="1"/>
              <a:t>pyglet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import </a:t>
            </a:r>
            <a:r>
              <a:rPr lang="en-IN" sz="1400" dirty="0" err="1"/>
              <a:t>argparse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import </a:t>
            </a:r>
            <a:r>
              <a:rPr lang="en-IN" sz="1400" dirty="0" err="1"/>
              <a:t>imutils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import time</a:t>
            </a:r>
          </a:p>
          <a:p>
            <a:pPr marL="0" indent="0">
              <a:buNone/>
            </a:pPr>
            <a:r>
              <a:rPr lang="en-IN" sz="1400" dirty="0"/>
              <a:t>import </a:t>
            </a:r>
            <a:r>
              <a:rPr lang="en-IN" sz="1400" dirty="0" err="1"/>
              <a:t>dlib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import cv2</a:t>
            </a:r>
          </a:p>
          <a:p>
            <a:pPr marL="0" indent="0">
              <a:buNone/>
            </a:pPr>
            <a:r>
              <a:rPr lang="en-IN" sz="1400" dirty="0"/>
              <a:t>from </a:t>
            </a:r>
            <a:r>
              <a:rPr lang="en-IN" sz="1400" dirty="0" err="1"/>
              <a:t>playsound</a:t>
            </a:r>
            <a:r>
              <a:rPr lang="en-IN" sz="1400" dirty="0"/>
              <a:t> import </a:t>
            </a:r>
            <a:r>
              <a:rPr lang="en-IN" sz="1400" dirty="0" err="1"/>
              <a:t>playsound</a:t>
            </a:r>
            <a:endParaRPr lang="en-IN" sz="1400" dirty="0"/>
          </a:p>
          <a:p>
            <a:pPr marL="0" indent="0">
              <a:buNone/>
            </a:pPr>
            <a:endParaRPr lang="en-IN" sz="1400" dirty="0"/>
          </a:p>
          <a:p>
            <a:pPr marL="0" indent="0">
              <a:buNone/>
            </a:pPr>
            <a:r>
              <a:rPr lang="en-IN" sz="1400" dirty="0"/>
              <a:t>def </a:t>
            </a:r>
            <a:r>
              <a:rPr lang="en-IN" sz="1400" dirty="0" err="1"/>
              <a:t>sound_alarm</a:t>
            </a:r>
            <a:r>
              <a:rPr lang="en-IN" sz="1400" dirty="0"/>
              <a:t>(path):</a:t>
            </a:r>
          </a:p>
          <a:p>
            <a:pPr marL="0" indent="0">
              <a:buNone/>
            </a:pPr>
            <a:r>
              <a:rPr lang="en-IN" sz="1400" dirty="0"/>
              <a:t>    music = </a:t>
            </a:r>
            <a:r>
              <a:rPr lang="en-IN" sz="1400" dirty="0" err="1"/>
              <a:t>pyglet.resource.media</a:t>
            </a:r>
            <a:r>
              <a:rPr lang="en-IN" sz="1400" dirty="0"/>
              <a:t>('alarm.wav')</a:t>
            </a:r>
          </a:p>
          <a:p>
            <a:pPr marL="0" indent="0">
              <a:buNone/>
            </a:pPr>
            <a:r>
              <a:rPr lang="en-IN" sz="1400" dirty="0"/>
              <a:t>    </a:t>
            </a:r>
            <a:r>
              <a:rPr lang="en-IN" sz="1400" dirty="0" err="1"/>
              <a:t>music.play</a:t>
            </a:r>
            <a:r>
              <a:rPr lang="en-IN" sz="1400" dirty="0"/>
              <a:t>()</a:t>
            </a:r>
          </a:p>
          <a:p>
            <a:pPr marL="0" indent="0">
              <a:buNone/>
            </a:pPr>
            <a:r>
              <a:rPr lang="en-IN" sz="1400" dirty="0"/>
              <a:t>    </a:t>
            </a:r>
            <a:r>
              <a:rPr lang="en-IN" sz="1400" dirty="0" err="1"/>
              <a:t>pyglet.app.run</a:t>
            </a:r>
            <a:r>
              <a:rPr lang="en-IN" sz="1400" dirty="0"/>
              <a:t>()</a:t>
            </a:r>
          </a:p>
          <a:p>
            <a:pPr marL="0" indent="0">
              <a:buNone/>
            </a:pPr>
            <a:endParaRPr lang="en-IN" sz="1400" dirty="0"/>
          </a:p>
          <a:p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48992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7154D-8C83-4F19-BFAB-FE3D7DE1B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914400"/>
          </a:xfrm>
        </p:spPr>
        <p:txBody>
          <a:bodyPr/>
          <a:lstStyle/>
          <a:p>
            <a:r>
              <a:rPr lang="en-IN" dirty="0"/>
              <a:t>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A4092-7573-460B-A556-7A058A633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421" y="820133"/>
            <a:ext cx="9174602" cy="60567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dirty="0"/>
              <a:t>def </a:t>
            </a:r>
            <a:r>
              <a:rPr lang="en-IN" sz="1600" dirty="0" err="1"/>
              <a:t>eye_aspect_ratio</a:t>
            </a:r>
            <a:r>
              <a:rPr lang="en-IN" sz="1600" dirty="0"/>
              <a:t>(eye):</a:t>
            </a:r>
          </a:p>
          <a:p>
            <a:pPr marL="0" indent="0">
              <a:buNone/>
            </a:pPr>
            <a:r>
              <a:rPr lang="en-IN" sz="1600" dirty="0"/>
              <a:t>    A = </a:t>
            </a:r>
            <a:r>
              <a:rPr lang="en-IN" sz="1600" dirty="0" err="1"/>
              <a:t>dist.euclidean</a:t>
            </a:r>
            <a:r>
              <a:rPr lang="en-IN" sz="1600" dirty="0"/>
              <a:t>(eye[1], eye[5])</a:t>
            </a:r>
          </a:p>
          <a:p>
            <a:pPr marL="0" indent="0">
              <a:buNone/>
            </a:pPr>
            <a:r>
              <a:rPr lang="en-IN" sz="1600" dirty="0"/>
              <a:t>    B = </a:t>
            </a:r>
            <a:r>
              <a:rPr lang="en-IN" sz="1600" dirty="0" err="1"/>
              <a:t>dist.euclidean</a:t>
            </a:r>
            <a:r>
              <a:rPr lang="en-IN" sz="1600" dirty="0"/>
              <a:t>(eye[2], eye[4])</a:t>
            </a:r>
          </a:p>
          <a:p>
            <a:pPr marL="0" indent="0">
              <a:buNone/>
            </a:pPr>
            <a:r>
              <a:rPr lang="en-IN" sz="1600" dirty="0"/>
              <a:t>    C = </a:t>
            </a:r>
            <a:r>
              <a:rPr lang="en-IN" sz="1600" dirty="0" err="1"/>
              <a:t>dist.euclidean</a:t>
            </a:r>
            <a:r>
              <a:rPr lang="en-IN" sz="1600" dirty="0"/>
              <a:t>(eye[0], eye[3])</a:t>
            </a:r>
          </a:p>
          <a:p>
            <a:pPr marL="0" indent="0">
              <a:buNone/>
            </a:pPr>
            <a:r>
              <a:rPr lang="en-IN" sz="1600" dirty="0"/>
              <a:t>    ear = (A + B) / (2.0 * C)</a:t>
            </a:r>
          </a:p>
          <a:p>
            <a:pPr marL="0" indent="0">
              <a:buNone/>
            </a:pPr>
            <a:r>
              <a:rPr lang="en-IN" sz="1600" dirty="0"/>
              <a:t>    return ear</a:t>
            </a:r>
          </a:p>
          <a:p>
            <a:pPr marL="0" indent="0">
              <a:buNone/>
            </a:pPr>
            <a:r>
              <a:rPr lang="en-IN" sz="1600" dirty="0"/>
              <a:t> </a:t>
            </a:r>
          </a:p>
          <a:p>
            <a:pPr marL="0" indent="0">
              <a:buNone/>
            </a:pPr>
            <a:r>
              <a:rPr lang="en-IN" sz="1600" dirty="0"/>
              <a:t>ap = </a:t>
            </a:r>
            <a:r>
              <a:rPr lang="en-IN" sz="1600" dirty="0" err="1"/>
              <a:t>argparse.ArgumentParser</a:t>
            </a:r>
            <a:r>
              <a:rPr lang="en-IN" sz="1600" dirty="0"/>
              <a:t>()</a:t>
            </a:r>
          </a:p>
          <a:p>
            <a:pPr marL="0" indent="0">
              <a:buNone/>
            </a:pPr>
            <a:r>
              <a:rPr lang="en-IN" sz="1600" dirty="0" err="1"/>
              <a:t>ap.add_argument</a:t>
            </a:r>
            <a:r>
              <a:rPr lang="en-IN" sz="1600" dirty="0"/>
              <a:t>("-w", "--webcam", type=int, default=0,</a:t>
            </a:r>
          </a:p>
          <a:p>
            <a:pPr marL="0" indent="0">
              <a:buNone/>
            </a:pPr>
            <a:r>
              <a:rPr lang="en-IN" sz="1600" dirty="0"/>
              <a:t>    help="index of webcam on system")</a:t>
            </a:r>
          </a:p>
          <a:p>
            <a:pPr marL="0" indent="0">
              <a:buNone/>
            </a:pPr>
            <a:r>
              <a:rPr lang="en-IN" sz="1600" dirty="0" err="1"/>
              <a:t>args</a:t>
            </a:r>
            <a:r>
              <a:rPr lang="en-IN" sz="1600" dirty="0"/>
              <a:t> = vars(</a:t>
            </a:r>
            <a:r>
              <a:rPr lang="en-IN" sz="1600" dirty="0" err="1"/>
              <a:t>ap.parse_args</a:t>
            </a:r>
            <a:r>
              <a:rPr lang="en-IN" sz="1600" dirty="0"/>
              <a:t>())</a:t>
            </a:r>
          </a:p>
          <a:p>
            <a:pPr marL="0" indent="0">
              <a:buNone/>
            </a:pPr>
            <a:r>
              <a:rPr lang="en-IN" sz="1600" dirty="0"/>
              <a:t> </a:t>
            </a:r>
          </a:p>
          <a:p>
            <a:pPr marL="0" indent="0">
              <a:buNone/>
            </a:pPr>
            <a:r>
              <a:rPr lang="en-IN" sz="1600" dirty="0"/>
              <a:t>EYE_AR_THRESH = 0.3</a:t>
            </a:r>
          </a:p>
          <a:p>
            <a:pPr marL="0" indent="0">
              <a:buNone/>
            </a:pPr>
            <a:r>
              <a:rPr lang="en-IN" sz="1600" dirty="0"/>
              <a:t>EYE_AR_CONSEC_FRAMES = 48</a:t>
            </a:r>
          </a:p>
          <a:p>
            <a:pPr marL="0" indent="0">
              <a:buNone/>
            </a:pPr>
            <a:r>
              <a:rPr lang="en-IN" sz="1600" dirty="0"/>
              <a:t>COUNTER = 0</a:t>
            </a:r>
          </a:p>
          <a:p>
            <a:pPr marL="0" indent="0">
              <a:buNone/>
            </a:pPr>
            <a:r>
              <a:rPr lang="en-IN" sz="1600" dirty="0"/>
              <a:t>ALARM_ON = False</a:t>
            </a:r>
          </a:p>
          <a:p>
            <a:pPr marL="0" indent="0">
              <a:buNone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849231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7154D-8C83-4F19-BFAB-FE3D7DE1B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914400"/>
          </a:xfrm>
        </p:spPr>
        <p:txBody>
          <a:bodyPr/>
          <a:lstStyle/>
          <a:p>
            <a:r>
              <a:rPr lang="en-IN" dirty="0"/>
              <a:t>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A4092-7573-460B-A556-7A058A633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421" y="801279"/>
            <a:ext cx="9174602" cy="605672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IN" sz="1600" dirty="0"/>
          </a:p>
          <a:p>
            <a:pPr marL="0" indent="0">
              <a:buNone/>
            </a:pPr>
            <a:r>
              <a:rPr lang="en-IN" sz="1600" dirty="0"/>
              <a:t>print("[INFO] loading facial landmark predictor...")</a:t>
            </a:r>
          </a:p>
          <a:p>
            <a:pPr marL="0" indent="0">
              <a:buNone/>
            </a:pPr>
            <a:r>
              <a:rPr lang="en-IN" sz="1600" dirty="0"/>
              <a:t>detector = </a:t>
            </a:r>
            <a:r>
              <a:rPr lang="en-IN" sz="1600" dirty="0" err="1"/>
              <a:t>dlib.get_frontal_face_detector</a:t>
            </a:r>
            <a:r>
              <a:rPr lang="en-IN" sz="1600" dirty="0"/>
              <a:t>()</a:t>
            </a:r>
          </a:p>
          <a:p>
            <a:pPr marL="0" indent="0">
              <a:buNone/>
            </a:pPr>
            <a:r>
              <a:rPr lang="en-IN" sz="1600" dirty="0"/>
              <a:t>predictor = </a:t>
            </a:r>
            <a:r>
              <a:rPr lang="en-IN" sz="1600" dirty="0" err="1"/>
              <a:t>dlib.shape_predictor</a:t>
            </a:r>
            <a:r>
              <a:rPr lang="en-IN" sz="1600" dirty="0"/>
              <a:t>("68 face landmarks.dat")</a:t>
            </a:r>
          </a:p>
          <a:p>
            <a:pPr marL="0" indent="0">
              <a:buNone/>
            </a:pPr>
            <a:endParaRPr lang="en-IN" sz="1600" dirty="0"/>
          </a:p>
          <a:p>
            <a:pPr marL="0" indent="0">
              <a:buNone/>
            </a:pPr>
            <a:r>
              <a:rPr lang="en-IN" sz="1600" dirty="0"/>
              <a:t>(</a:t>
            </a:r>
            <a:r>
              <a:rPr lang="en-IN" sz="1600" dirty="0" err="1"/>
              <a:t>lStart</a:t>
            </a:r>
            <a:r>
              <a:rPr lang="en-IN" sz="1600" dirty="0"/>
              <a:t>, </a:t>
            </a:r>
            <a:r>
              <a:rPr lang="en-IN" sz="1600" dirty="0" err="1"/>
              <a:t>lEnd</a:t>
            </a:r>
            <a:r>
              <a:rPr lang="en-IN" sz="1600" dirty="0"/>
              <a:t>) = </a:t>
            </a:r>
            <a:r>
              <a:rPr lang="en-IN" sz="1600" dirty="0" err="1"/>
              <a:t>face_utils.FACIAL_LANDMARKS_IDXS</a:t>
            </a:r>
            <a:r>
              <a:rPr lang="en-IN" sz="1600" dirty="0"/>
              <a:t>["</a:t>
            </a:r>
            <a:r>
              <a:rPr lang="en-IN" sz="1600" dirty="0" err="1"/>
              <a:t>left_eye</a:t>
            </a:r>
            <a:r>
              <a:rPr lang="en-IN" sz="1600" dirty="0"/>
              <a:t>"]</a:t>
            </a:r>
          </a:p>
          <a:p>
            <a:pPr marL="0" indent="0">
              <a:buNone/>
            </a:pPr>
            <a:r>
              <a:rPr lang="en-IN" sz="1600" dirty="0"/>
              <a:t>(</a:t>
            </a:r>
            <a:r>
              <a:rPr lang="en-IN" sz="1600" dirty="0" err="1"/>
              <a:t>rStart</a:t>
            </a:r>
            <a:r>
              <a:rPr lang="en-IN" sz="1600" dirty="0"/>
              <a:t>, </a:t>
            </a:r>
            <a:r>
              <a:rPr lang="en-IN" sz="1600" dirty="0" err="1"/>
              <a:t>rEnd</a:t>
            </a:r>
            <a:r>
              <a:rPr lang="en-IN" sz="1600" dirty="0"/>
              <a:t>) = </a:t>
            </a:r>
            <a:r>
              <a:rPr lang="en-IN" sz="1600" dirty="0" err="1"/>
              <a:t>face_utils.FACIAL_LANDMARKS_IDXS</a:t>
            </a:r>
            <a:r>
              <a:rPr lang="en-IN" sz="1600" dirty="0"/>
              <a:t>["</a:t>
            </a:r>
            <a:r>
              <a:rPr lang="en-IN" sz="1600" dirty="0" err="1"/>
              <a:t>right_eye</a:t>
            </a:r>
            <a:r>
              <a:rPr lang="en-IN" sz="1600" dirty="0"/>
              <a:t>"]</a:t>
            </a:r>
          </a:p>
          <a:p>
            <a:pPr marL="0" indent="0">
              <a:buNone/>
            </a:pPr>
            <a:endParaRPr lang="en-IN" sz="1600" dirty="0"/>
          </a:p>
          <a:p>
            <a:pPr marL="0" indent="0">
              <a:buNone/>
            </a:pPr>
            <a:r>
              <a:rPr lang="en-IN" sz="1600" dirty="0"/>
              <a:t>print("[INFO] starting video stream thread...")</a:t>
            </a:r>
          </a:p>
          <a:p>
            <a:pPr marL="0" indent="0">
              <a:buNone/>
            </a:pPr>
            <a:r>
              <a:rPr lang="en-IN" sz="1600" dirty="0"/>
              <a:t>vs = </a:t>
            </a:r>
            <a:r>
              <a:rPr lang="en-IN" sz="1600" dirty="0" err="1"/>
              <a:t>VideoStream</a:t>
            </a:r>
            <a:r>
              <a:rPr lang="en-IN" sz="1600" dirty="0"/>
              <a:t>(</a:t>
            </a:r>
            <a:r>
              <a:rPr lang="en-IN" sz="1600" dirty="0" err="1"/>
              <a:t>src</a:t>
            </a:r>
            <a:r>
              <a:rPr lang="en-IN" sz="1600" dirty="0"/>
              <a:t>=</a:t>
            </a:r>
            <a:r>
              <a:rPr lang="en-IN" sz="1600" dirty="0" err="1"/>
              <a:t>args</a:t>
            </a:r>
            <a:r>
              <a:rPr lang="en-IN" sz="1600" dirty="0"/>
              <a:t>["webcam"]).start()</a:t>
            </a:r>
          </a:p>
          <a:p>
            <a:pPr marL="0" indent="0">
              <a:buNone/>
            </a:pPr>
            <a:r>
              <a:rPr lang="en-IN" sz="1600" dirty="0" err="1"/>
              <a:t>time.sleep</a:t>
            </a:r>
            <a:r>
              <a:rPr lang="en-IN" sz="1600" dirty="0"/>
              <a:t>(1.0)</a:t>
            </a:r>
          </a:p>
          <a:p>
            <a:pPr marL="0" indent="0">
              <a:buNone/>
            </a:pPr>
            <a:endParaRPr lang="en-IN" sz="1600" dirty="0"/>
          </a:p>
          <a:p>
            <a:pPr marL="0" indent="0">
              <a:buNone/>
            </a:pPr>
            <a:r>
              <a:rPr lang="en-IN" sz="1600" dirty="0"/>
              <a:t>while True:</a:t>
            </a:r>
          </a:p>
          <a:p>
            <a:pPr marL="0" indent="0">
              <a:buNone/>
            </a:pPr>
            <a:r>
              <a:rPr lang="en-IN" sz="1600" dirty="0"/>
              <a:t>    frame = </a:t>
            </a:r>
            <a:r>
              <a:rPr lang="en-IN" sz="1600" dirty="0" err="1"/>
              <a:t>vs.read</a:t>
            </a:r>
            <a:r>
              <a:rPr lang="en-IN" sz="1600" dirty="0"/>
              <a:t>()</a:t>
            </a:r>
          </a:p>
          <a:p>
            <a:pPr marL="0" indent="0">
              <a:buNone/>
            </a:pPr>
            <a:r>
              <a:rPr lang="en-IN" sz="1600" dirty="0"/>
              <a:t>    frame = </a:t>
            </a:r>
            <a:r>
              <a:rPr lang="en-IN" sz="1600" dirty="0" err="1"/>
              <a:t>imutils.resize</a:t>
            </a:r>
            <a:r>
              <a:rPr lang="en-IN" sz="1600" dirty="0"/>
              <a:t>(frame, width=450)</a:t>
            </a:r>
          </a:p>
          <a:p>
            <a:pPr marL="0" indent="0">
              <a:buNone/>
            </a:pPr>
            <a:r>
              <a:rPr lang="en-IN" sz="1600" dirty="0"/>
              <a:t>    </a:t>
            </a:r>
            <a:r>
              <a:rPr lang="en-IN" sz="1600" dirty="0" err="1"/>
              <a:t>gray</a:t>
            </a:r>
            <a:r>
              <a:rPr lang="en-IN" sz="1600" dirty="0"/>
              <a:t> = cv2.cvtColor(frame, cv2.COLOR_BGR2GRAY)</a:t>
            </a:r>
          </a:p>
          <a:p>
            <a:pPr marL="0" indent="0">
              <a:buNone/>
            </a:pPr>
            <a:r>
              <a:rPr lang="en-IN" sz="1600" dirty="0"/>
              <a:t>    </a:t>
            </a:r>
            <a:r>
              <a:rPr lang="en-IN" sz="1600" dirty="0" err="1"/>
              <a:t>rects</a:t>
            </a:r>
            <a:r>
              <a:rPr lang="en-IN" sz="1600" dirty="0"/>
              <a:t> = detector(</a:t>
            </a:r>
            <a:r>
              <a:rPr lang="en-IN" sz="1600" dirty="0" err="1"/>
              <a:t>gray</a:t>
            </a:r>
            <a:r>
              <a:rPr lang="en-IN" sz="1600" dirty="0"/>
              <a:t>, 0)</a:t>
            </a:r>
          </a:p>
          <a:p>
            <a:pPr marL="0" indent="0">
              <a:buNone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950238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7154D-8C83-4F19-BFAB-FE3D7DE1B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914400"/>
          </a:xfrm>
        </p:spPr>
        <p:txBody>
          <a:bodyPr/>
          <a:lstStyle/>
          <a:p>
            <a:r>
              <a:rPr lang="en-IN" dirty="0"/>
              <a:t>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A4092-7573-460B-A556-7A058A633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421" y="801279"/>
            <a:ext cx="9174602" cy="60567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600" dirty="0"/>
              <a:t> for </a:t>
            </a:r>
            <a:r>
              <a:rPr lang="en-IN" sz="1600" dirty="0" err="1"/>
              <a:t>rect</a:t>
            </a:r>
            <a:r>
              <a:rPr lang="en-IN" sz="1600" dirty="0"/>
              <a:t> in </a:t>
            </a:r>
            <a:r>
              <a:rPr lang="en-IN" sz="1600" dirty="0" err="1"/>
              <a:t>rects</a:t>
            </a:r>
            <a:r>
              <a:rPr lang="en-IN" sz="1600" dirty="0"/>
              <a:t>:</a:t>
            </a:r>
          </a:p>
          <a:p>
            <a:pPr marL="0" indent="0">
              <a:buNone/>
            </a:pPr>
            <a:r>
              <a:rPr lang="en-IN" sz="1600" dirty="0"/>
              <a:t>        shape = predictor(</a:t>
            </a:r>
            <a:r>
              <a:rPr lang="en-IN" sz="1600" dirty="0" err="1"/>
              <a:t>gray</a:t>
            </a:r>
            <a:r>
              <a:rPr lang="en-IN" sz="1600" dirty="0"/>
              <a:t>, </a:t>
            </a:r>
            <a:r>
              <a:rPr lang="en-IN" sz="1600" dirty="0" err="1"/>
              <a:t>rect</a:t>
            </a:r>
            <a:r>
              <a:rPr lang="en-IN" sz="1600" dirty="0"/>
              <a:t>)</a:t>
            </a:r>
          </a:p>
          <a:p>
            <a:pPr marL="0" indent="0">
              <a:buNone/>
            </a:pPr>
            <a:r>
              <a:rPr lang="en-IN" sz="1600" dirty="0"/>
              <a:t>        shape = </a:t>
            </a:r>
            <a:r>
              <a:rPr lang="en-IN" sz="1600" dirty="0" err="1"/>
              <a:t>face_utils.shape_to_np</a:t>
            </a:r>
            <a:r>
              <a:rPr lang="en-IN" sz="1600" dirty="0"/>
              <a:t>(shape)</a:t>
            </a:r>
          </a:p>
          <a:p>
            <a:pPr marL="0" indent="0">
              <a:buNone/>
            </a:pPr>
            <a:r>
              <a:rPr lang="en-IN" sz="1600" dirty="0"/>
              <a:t>        </a:t>
            </a:r>
            <a:r>
              <a:rPr lang="en-IN" sz="1600" dirty="0" err="1"/>
              <a:t>leftEye</a:t>
            </a:r>
            <a:r>
              <a:rPr lang="en-IN" sz="1600" dirty="0"/>
              <a:t> = shape[</a:t>
            </a:r>
            <a:r>
              <a:rPr lang="en-IN" sz="1600" dirty="0" err="1"/>
              <a:t>lStart:lEnd</a:t>
            </a:r>
            <a:r>
              <a:rPr lang="en-IN" sz="1600" dirty="0"/>
              <a:t>]</a:t>
            </a:r>
          </a:p>
          <a:p>
            <a:pPr marL="0" indent="0">
              <a:buNone/>
            </a:pPr>
            <a:r>
              <a:rPr lang="en-IN" sz="1600" dirty="0"/>
              <a:t>        </a:t>
            </a:r>
            <a:r>
              <a:rPr lang="en-IN" sz="1600" dirty="0" err="1"/>
              <a:t>rightEye</a:t>
            </a:r>
            <a:r>
              <a:rPr lang="en-IN" sz="1600" dirty="0"/>
              <a:t> = shape[</a:t>
            </a:r>
            <a:r>
              <a:rPr lang="en-IN" sz="1600" dirty="0" err="1"/>
              <a:t>rStart:rEnd</a:t>
            </a:r>
            <a:r>
              <a:rPr lang="en-IN" sz="1600" dirty="0"/>
              <a:t>]</a:t>
            </a:r>
          </a:p>
          <a:p>
            <a:pPr marL="0" indent="0">
              <a:buNone/>
            </a:pPr>
            <a:r>
              <a:rPr lang="en-IN" sz="1600" dirty="0"/>
              <a:t>        </a:t>
            </a:r>
            <a:r>
              <a:rPr lang="en-IN" sz="1600" dirty="0" err="1"/>
              <a:t>leftEAR</a:t>
            </a:r>
            <a:r>
              <a:rPr lang="en-IN" sz="1600" dirty="0"/>
              <a:t> = </a:t>
            </a:r>
            <a:r>
              <a:rPr lang="en-IN" sz="1600" dirty="0" err="1"/>
              <a:t>eye_aspect_ratio</a:t>
            </a:r>
            <a:r>
              <a:rPr lang="en-IN" sz="1600" dirty="0"/>
              <a:t>(</a:t>
            </a:r>
            <a:r>
              <a:rPr lang="en-IN" sz="1600" dirty="0" err="1"/>
              <a:t>leftEye</a:t>
            </a:r>
            <a:r>
              <a:rPr lang="en-IN" sz="1600" dirty="0"/>
              <a:t>)</a:t>
            </a:r>
          </a:p>
          <a:p>
            <a:pPr marL="0" indent="0">
              <a:buNone/>
            </a:pPr>
            <a:r>
              <a:rPr lang="en-IN" sz="1600" dirty="0"/>
              <a:t>        </a:t>
            </a:r>
            <a:r>
              <a:rPr lang="en-IN" sz="1600" dirty="0" err="1"/>
              <a:t>rightEAR</a:t>
            </a:r>
            <a:r>
              <a:rPr lang="en-IN" sz="1600" dirty="0"/>
              <a:t> = </a:t>
            </a:r>
            <a:r>
              <a:rPr lang="en-IN" sz="1600" dirty="0" err="1"/>
              <a:t>eye_aspect_ratio</a:t>
            </a:r>
            <a:r>
              <a:rPr lang="en-IN" sz="1600" dirty="0"/>
              <a:t>(</a:t>
            </a:r>
            <a:r>
              <a:rPr lang="en-IN" sz="1600" dirty="0" err="1"/>
              <a:t>rightEye</a:t>
            </a:r>
            <a:r>
              <a:rPr lang="en-IN" sz="1600" dirty="0"/>
              <a:t>)</a:t>
            </a:r>
          </a:p>
          <a:p>
            <a:pPr marL="0" indent="0">
              <a:buNone/>
            </a:pPr>
            <a:r>
              <a:rPr lang="en-IN" sz="1600" dirty="0"/>
              <a:t>        ear = (</a:t>
            </a:r>
            <a:r>
              <a:rPr lang="en-IN" sz="1600" dirty="0" err="1"/>
              <a:t>leftEAR</a:t>
            </a:r>
            <a:r>
              <a:rPr lang="en-IN" sz="1600" dirty="0"/>
              <a:t> + </a:t>
            </a:r>
            <a:r>
              <a:rPr lang="en-IN" sz="1600" dirty="0" err="1"/>
              <a:t>rightEAR</a:t>
            </a:r>
            <a:r>
              <a:rPr lang="en-IN" sz="1600" dirty="0"/>
              <a:t>) / 2.0</a:t>
            </a:r>
          </a:p>
          <a:p>
            <a:pPr marL="0" indent="0">
              <a:buNone/>
            </a:pPr>
            <a:r>
              <a:rPr lang="en-IN" sz="1600" dirty="0"/>
              <a:t>        </a:t>
            </a:r>
            <a:r>
              <a:rPr lang="en-IN" sz="1600" dirty="0" err="1"/>
              <a:t>leftEyeHull</a:t>
            </a:r>
            <a:r>
              <a:rPr lang="en-IN" sz="1600" dirty="0"/>
              <a:t> = cv2.convexHull(</a:t>
            </a:r>
            <a:r>
              <a:rPr lang="en-IN" sz="1600" dirty="0" err="1"/>
              <a:t>leftEye</a:t>
            </a:r>
            <a:r>
              <a:rPr lang="en-IN" sz="1600" dirty="0"/>
              <a:t>)</a:t>
            </a:r>
          </a:p>
          <a:p>
            <a:pPr marL="0" indent="0">
              <a:buNone/>
            </a:pPr>
            <a:r>
              <a:rPr lang="en-IN" sz="1600" dirty="0"/>
              <a:t>        </a:t>
            </a:r>
            <a:r>
              <a:rPr lang="en-IN" sz="1600" dirty="0" err="1"/>
              <a:t>rightEyeHull</a:t>
            </a:r>
            <a:r>
              <a:rPr lang="en-IN" sz="1600" dirty="0"/>
              <a:t> = cv2.convexHull(</a:t>
            </a:r>
            <a:r>
              <a:rPr lang="en-IN" sz="1600" dirty="0" err="1"/>
              <a:t>rightEye</a:t>
            </a:r>
            <a:r>
              <a:rPr lang="en-IN" sz="1600" dirty="0"/>
              <a:t>)</a:t>
            </a:r>
          </a:p>
          <a:p>
            <a:pPr marL="0" indent="0">
              <a:buNone/>
            </a:pPr>
            <a:r>
              <a:rPr lang="en-IN" sz="1600" dirty="0"/>
              <a:t>        cv2.drawContours(frame, [</a:t>
            </a:r>
            <a:r>
              <a:rPr lang="en-IN" sz="1600" dirty="0" err="1"/>
              <a:t>leftEyeHull</a:t>
            </a:r>
            <a:r>
              <a:rPr lang="en-IN" sz="1600" dirty="0"/>
              <a:t>], -1, (0, 255, 0), 1)</a:t>
            </a:r>
          </a:p>
          <a:p>
            <a:pPr marL="0" indent="0">
              <a:buNone/>
            </a:pPr>
            <a:r>
              <a:rPr lang="en-IN" sz="1600" dirty="0"/>
              <a:t>        cv2.drawContours(frame, [</a:t>
            </a:r>
            <a:r>
              <a:rPr lang="en-IN" sz="1600" dirty="0" err="1"/>
              <a:t>rightEyeHull</a:t>
            </a:r>
            <a:r>
              <a:rPr lang="en-IN" sz="1600" dirty="0"/>
              <a:t>], -1, (0, 255, 0), 1)</a:t>
            </a:r>
          </a:p>
          <a:p>
            <a:pPr marL="0" indent="0">
              <a:buNone/>
            </a:pPr>
            <a:r>
              <a:rPr lang="en-IN" sz="1600" dirty="0"/>
              <a:t>        if ear &lt; EYE_AR_THRESH:</a:t>
            </a:r>
          </a:p>
          <a:p>
            <a:pPr marL="0" indent="0">
              <a:buNone/>
            </a:pPr>
            <a:r>
              <a:rPr lang="en-IN" sz="1600" dirty="0"/>
              <a:t>            COUNTER += 1</a:t>
            </a:r>
          </a:p>
          <a:p>
            <a:pPr marL="0" indent="0">
              <a:buNone/>
            </a:pPr>
            <a:r>
              <a:rPr lang="en-IN" sz="1600" dirty="0"/>
              <a:t>           </a:t>
            </a:r>
          </a:p>
        </p:txBody>
      </p:sp>
    </p:spTree>
    <p:extLst>
      <p:ext uri="{BB962C8B-B14F-4D97-AF65-F5344CB8AC3E}">
        <p14:creationId xmlns:p14="http://schemas.microsoft.com/office/powerpoint/2010/main" val="823439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7154D-8C83-4F19-BFAB-FE3D7DE1B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914400"/>
          </a:xfrm>
        </p:spPr>
        <p:txBody>
          <a:bodyPr/>
          <a:lstStyle/>
          <a:p>
            <a:r>
              <a:rPr lang="en-IN" dirty="0"/>
              <a:t>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A4092-7573-460B-A556-7A058A633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8103" y="801279"/>
            <a:ext cx="9004920" cy="60567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600" dirty="0"/>
              <a:t> if COUNTER &gt;= EYE_AR_CONSEC_FRAMES:</a:t>
            </a:r>
          </a:p>
          <a:p>
            <a:pPr marL="0" indent="0">
              <a:buNone/>
            </a:pPr>
            <a:r>
              <a:rPr lang="en-IN" sz="1600" dirty="0"/>
              <a:t>                if not ALARM_ON:</a:t>
            </a:r>
          </a:p>
          <a:p>
            <a:pPr marL="0" indent="0">
              <a:buNone/>
            </a:pPr>
            <a:r>
              <a:rPr lang="en-IN" sz="1600" dirty="0"/>
              <a:t>                    ALARM_ON = True</a:t>
            </a:r>
          </a:p>
          <a:p>
            <a:pPr marL="0" indent="0">
              <a:buNone/>
            </a:pPr>
            <a:r>
              <a:rPr lang="en-IN" sz="1600" dirty="0"/>
              <a:t>                cv2.putText(frame, "DROWSINESS ALERT!", (10, 30),</a:t>
            </a:r>
          </a:p>
          <a:p>
            <a:pPr marL="0" indent="0">
              <a:buNone/>
            </a:pPr>
            <a:r>
              <a:rPr lang="en-IN" sz="1600" dirty="0"/>
              <a:t>                    cv2.FONT_HERSHEY_SIMPLEX, 0.7, (0, 0, 255), 2)</a:t>
            </a:r>
          </a:p>
          <a:p>
            <a:pPr marL="0" indent="0">
              <a:buNone/>
            </a:pPr>
            <a:r>
              <a:rPr lang="en-IN" sz="1600" dirty="0"/>
              <a:t>                </a:t>
            </a:r>
            <a:r>
              <a:rPr lang="en-IN" sz="1600" dirty="0" err="1"/>
              <a:t>playsound</a:t>
            </a:r>
            <a:r>
              <a:rPr lang="en-IN" sz="1600" dirty="0"/>
              <a:t>('alarm.wav')</a:t>
            </a:r>
          </a:p>
          <a:p>
            <a:pPr marL="0" indent="0">
              <a:buNone/>
            </a:pPr>
            <a:r>
              <a:rPr lang="en-IN" sz="1600" dirty="0"/>
              <a:t>        else:</a:t>
            </a:r>
          </a:p>
          <a:p>
            <a:pPr marL="0" indent="0">
              <a:buNone/>
            </a:pPr>
            <a:r>
              <a:rPr lang="en-IN" sz="1600" dirty="0"/>
              <a:t>            COUNTER = 0</a:t>
            </a:r>
          </a:p>
          <a:p>
            <a:pPr marL="0" indent="0">
              <a:buNone/>
            </a:pPr>
            <a:r>
              <a:rPr lang="en-IN" sz="1600" dirty="0"/>
              <a:t>            ALARM_ON = False</a:t>
            </a:r>
          </a:p>
          <a:p>
            <a:pPr marL="0" indent="0">
              <a:buNone/>
            </a:pPr>
            <a:r>
              <a:rPr lang="en-IN" sz="1600" dirty="0"/>
              <a:t>        cv2.putText(frame, "EYE: {:.2f}".format(ear), (300, 30),</a:t>
            </a:r>
          </a:p>
          <a:p>
            <a:pPr marL="0" indent="0">
              <a:buNone/>
            </a:pPr>
            <a:r>
              <a:rPr lang="en-IN" sz="1600" dirty="0"/>
              <a:t>            cv2.FONT_HERSHEY_SIMPLEX, 0.7, (0, 0, 255), 2)</a:t>
            </a:r>
          </a:p>
          <a:p>
            <a:pPr marL="0" indent="0">
              <a:buNone/>
            </a:pPr>
            <a:r>
              <a:rPr lang="en-IN" sz="1600" dirty="0"/>
              <a:t>    cv2.imshow("Frame", frame)</a:t>
            </a:r>
          </a:p>
          <a:p>
            <a:pPr marL="0" indent="0">
              <a:buNone/>
            </a:pPr>
            <a:r>
              <a:rPr lang="en-IN" sz="1600" dirty="0"/>
              <a:t>    key = cv2.waitKey(1) &amp; 0xFF</a:t>
            </a:r>
          </a:p>
          <a:p>
            <a:pPr marL="0" indent="0">
              <a:buNone/>
            </a:pPr>
            <a:r>
              <a:rPr lang="en-IN" sz="1600" dirty="0"/>
              <a:t>     if key == </a:t>
            </a:r>
            <a:r>
              <a:rPr lang="en-IN" sz="1600" dirty="0" err="1"/>
              <a:t>ord</a:t>
            </a:r>
            <a:r>
              <a:rPr lang="en-IN" sz="1600" dirty="0"/>
              <a:t>("q"):</a:t>
            </a:r>
          </a:p>
          <a:p>
            <a:pPr marL="0" indent="0">
              <a:buNone/>
            </a:pPr>
            <a:r>
              <a:rPr lang="en-IN" sz="1600" dirty="0"/>
              <a:t>        break</a:t>
            </a:r>
          </a:p>
          <a:p>
            <a:pPr marL="0" indent="0">
              <a:buNone/>
            </a:pPr>
            <a:r>
              <a:rPr lang="en-IN" sz="1600" dirty="0"/>
              <a:t>cv2.destroyAllWindows()</a:t>
            </a:r>
          </a:p>
          <a:p>
            <a:pPr marL="0" indent="0">
              <a:buNone/>
            </a:pPr>
            <a:r>
              <a:rPr lang="en-IN" sz="1600" dirty="0" err="1"/>
              <a:t>vs.stop</a:t>
            </a:r>
            <a:r>
              <a:rPr lang="en-IN" sz="16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699300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9CC6-8F64-453C-B40E-66F15881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066801"/>
          </a:xfrm>
        </p:spPr>
        <p:txBody>
          <a:bodyPr/>
          <a:lstStyle/>
          <a:p>
            <a:r>
              <a:rPr lang="en-US" b="1" dirty="0"/>
              <a:t>REQUIREMENTS</a:t>
            </a:r>
            <a:endParaRPr lang="en-IN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11B19B-0BDA-4B61-9C37-FF429D6B6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2179" y="1380346"/>
            <a:ext cx="4607188" cy="576262"/>
          </a:xfrm>
        </p:spPr>
        <p:txBody>
          <a:bodyPr/>
          <a:lstStyle/>
          <a:p>
            <a:r>
              <a:rPr lang="en-US" sz="3200" dirty="0"/>
              <a:t>HARDWARE</a:t>
            </a:r>
            <a:endParaRPr lang="en-IN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D202F1-7F86-4BD4-B860-39094418D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84311" y="2138069"/>
            <a:ext cx="4895056" cy="3749384"/>
          </a:xfrm>
        </p:spPr>
        <p:txBody>
          <a:bodyPr>
            <a:normAutofit/>
          </a:bodyPr>
          <a:lstStyle/>
          <a:p>
            <a:r>
              <a:rPr lang="en-IN" sz="2400" dirty="0"/>
              <a:t>Memory: 8GB RAM</a:t>
            </a:r>
          </a:p>
          <a:p>
            <a:r>
              <a:rPr lang="en-IN" sz="2400" dirty="0"/>
              <a:t>Hard Disk: 64GB or more</a:t>
            </a:r>
          </a:p>
          <a:p>
            <a:r>
              <a:rPr lang="en-IN" sz="2400" dirty="0"/>
              <a:t>Processor: Intel Pentium 4 processor</a:t>
            </a:r>
          </a:p>
          <a:p>
            <a:r>
              <a:rPr lang="en-IN" sz="2400" dirty="0"/>
              <a:t>Input devices: Webcam</a:t>
            </a:r>
          </a:p>
          <a:p>
            <a:r>
              <a:rPr lang="en-IN" sz="2400" dirty="0"/>
              <a:t>Output devices: Audio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D0489C-9652-4579-82C8-38B8A887A0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3667" y="1380346"/>
            <a:ext cx="4622537" cy="576262"/>
          </a:xfrm>
        </p:spPr>
        <p:txBody>
          <a:bodyPr/>
          <a:lstStyle/>
          <a:p>
            <a:r>
              <a:rPr lang="en-US" sz="3200" dirty="0"/>
              <a:t>SOFTWARE</a:t>
            </a:r>
            <a:endParaRPr lang="en-IN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633C33-68C8-4892-A820-A77167F38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07968" y="2138068"/>
            <a:ext cx="4895056" cy="3749383"/>
          </a:xfrm>
        </p:spPr>
        <p:txBody>
          <a:bodyPr>
            <a:normAutofit/>
          </a:bodyPr>
          <a:lstStyle/>
          <a:p>
            <a:r>
              <a:rPr lang="en-IN" sz="2400" dirty="0"/>
              <a:t>Python 3.0 or higher</a:t>
            </a:r>
          </a:p>
        </p:txBody>
      </p:sp>
    </p:spTree>
    <p:extLst>
      <p:ext uri="{BB962C8B-B14F-4D97-AF65-F5344CB8AC3E}">
        <p14:creationId xmlns:p14="http://schemas.microsoft.com/office/powerpoint/2010/main" val="1930654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05E05-8BEC-415E-ADF6-979A0A5F6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1292772"/>
          </a:xfrm>
        </p:spPr>
        <p:txBody>
          <a:bodyPr/>
          <a:lstStyle/>
          <a:p>
            <a:r>
              <a:rPr lang="en-IN" dirty="0"/>
              <a:t>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3A482E-4D6A-4674-B9EA-78E8306FE3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602" y="2667000"/>
            <a:ext cx="5554133" cy="3124200"/>
          </a:xfrm>
        </p:spPr>
      </p:pic>
    </p:spTree>
    <p:extLst>
      <p:ext uri="{BB962C8B-B14F-4D97-AF65-F5344CB8AC3E}">
        <p14:creationId xmlns:p14="http://schemas.microsoft.com/office/powerpoint/2010/main" val="39171330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F6803-08CF-405F-8F66-B762079B1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1292772"/>
          </a:xfrm>
        </p:spPr>
        <p:txBody>
          <a:bodyPr>
            <a:normAutofit fontScale="90000"/>
          </a:bodyPr>
          <a:lstStyle/>
          <a:p>
            <a:r>
              <a:rPr lang="en-IN" dirty="0"/>
              <a:t>OUTPUT</a:t>
            </a:r>
            <a:br>
              <a:rPr lang="en-IN" dirty="0"/>
            </a:br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5E3C331-39EF-4CE0-8C78-BF098A7E379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4" t="16974" r="20519" b="17546"/>
          <a:stretch/>
        </p:blipFill>
        <p:spPr>
          <a:xfrm>
            <a:off x="6526924" y="1844566"/>
            <a:ext cx="5439104" cy="3515711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47F13217-9C65-436C-90CA-79B1CE216E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57" t="17638" r="21078" b="21371"/>
          <a:stretch/>
        </p:blipFill>
        <p:spPr>
          <a:xfrm>
            <a:off x="1395167" y="1844566"/>
            <a:ext cx="5005633" cy="3515711"/>
          </a:xfrm>
        </p:spPr>
      </p:pic>
    </p:spTree>
    <p:extLst>
      <p:ext uri="{BB962C8B-B14F-4D97-AF65-F5344CB8AC3E}">
        <p14:creationId xmlns:p14="http://schemas.microsoft.com/office/powerpoint/2010/main" val="905248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B7D4-C27F-4EE1-8232-1EA2FFBB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12295"/>
            <a:ext cx="10018713" cy="802105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ABSTRACT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9C823-D96B-4E8A-BEEB-E54A10030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285" y="1414021"/>
            <a:ext cx="10018713" cy="487680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IN" dirty="0"/>
              <a:t>In recent years driver fatigue is one of the major causes of vehicle accidents in the world. A direct way of measuring driver fatigue is measuring the state of the driver i.e. drowsiness. This project is aimed towards developing a prototype of drowsiness detection system. </a:t>
            </a:r>
          </a:p>
          <a:p>
            <a:pPr algn="just"/>
            <a:r>
              <a:rPr lang="en-IN" dirty="0"/>
              <a:t>This system is a real time system which captures image continuously and measures the state of the eye according to the specified algorithm and gives warning if required.</a:t>
            </a:r>
          </a:p>
          <a:p>
            <a:pPr algn="just"/>
            <a:r>
              <a:rPr lang="en-IN" dirty="0"/>
              <a:t>Though there are several methods for measuring the drowsiness but this approach is completely non-intrusive which does not affect the driver in any way, hence giving the exact condition of the driver. </a:t>
            </a:r>
          </a:p>
          <a:p>
            <a:pPr algn="just"/>
            <a:r>
              <a:rPr lang="en-IN" dirty="0"/>
              <a:t>For detection of drowsiness the per closure value of eye is considered. So when the closure of eye exceeds a certain amount then the driver is identified to be sleepy. For implementing this system several </a:t>
            </a:r>
            <a:r>
              <a:rPr lang="en-IN" dirty="0" err="1"/>
              <a:t>OpenCv</a:t>
            </a:r>
            <a:r>
              <a:rPr lang="en-IN" dirty="0"/>
              <a:t> libraries are used including </a:t>
            </a:r>
            <a:r>
              <a:rPr lang="en-IN" dirty="0" err="1"/>
              <a:t>Haar</a:t>
            </a:r>
            <a:r>
              <a:rPr lang="en-IN" dirty="0"/>
              <a:t>-cascade.</a:t>
            </a:r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44963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05E05-8BEC-415E-ADF6-979A0A5F6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1292772"/>
          </a:xfrm>
        </p:spPr>
        <p:txBody>
          <a:bodyPr/>
          <a:lstStyle/>
          <a:p>
            <a:r>
              <a:rPr lang="en-IN" dirty="0"/>
              <a:t>OUTPUT</a:t>
            </a:r>
          </a:p>
        </p:txBody>
      </p:sp>
      <p:pic>
        <p:nvPicPr>
          <p:cNvPr id="6" name="vid">
            <a:hlinkClick r:id="" action="ppaction://media"/>
            <a:extLst>
              <a:ext uri="{FF2B5EF4-FFF2-40B4-BE49-F238E27FC236}">
                <a16:creationId xmlns:a16="http://schemas.microsoft.com/office/drawing/2014/main" id="{51EB218E-8B71-4D5D-9622-DAC33E79DD5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773" r="26898" b="23032"/>
          <a:stretch/>
        </p:blipFill>
        <p:spPr>
          <a:xfrm>
            <a:off x="2601798" y="1555424"/>
            <a:ext cx="7286920" cy="3516198"/>
          </a:xfrm>
        </p:spPr>
      </p:pic>
    </p:spTree>
    <p:extLst>
      <p:ext uri="{BB962C8B-B14F-4D97-AF65-F5344CB8AC3E}">
        <p14:creationId xmlns:p14="http://schemas.microsoft.com/office/powerpoint/2010/main" val="760825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67E4F-EF83-4057-8FD3-9825022BF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8579" y="1083752"/>
            <a:ext cx="10018713" cy="4555958"/>
          </a:xfrm>
        </p:spPr>
        <p:txBody>
          <a:bodyPr/>
          <a:lstStyle/>
          <a:p>
            <a:r>
              <a:rPr lang="en-US" b="1" dirty="0"/>
              <a:t>THANK YOU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923585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B7D4-C27F-4EE1-8232-1EA2FFBB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709" y="0"/>
            <a:ext cx="10018713" cy="802105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EXISTING SYSTEM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9C823-D96B-4E8A-BEEB-E54A10030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5709" y="1264019"/>
            <a:ext cx="10018713" cy="5174489"/>
          </a:xfrm>
        </p:spPr>
        <p:txBody>
          <a:bodyPr>
            <a:normAutofit/>
          </a:bodyPr>
          <a:lstStyle/>
          <a:p>
            <a:pPr algn="just"/>
            <a:r>
              <a:rPr lang="en-US" sz="2800" dirty="0"/>
              <a:t>Feature-based eye detection:</a:t>
            </a:r>
          </a:p>
          <a:p>
            <a:pPr marL="0" indent="0" algn="just">
              <a:buNone/>
            </a:pPr>
            <a:r>
              <a:rPr lang="en-US" sz="2200" dirty="0"/>
              <a:t>	Image binarization and projection assuming that eye is darker than the skin.</a:t>
            </a:r>
          </a:p>
          <a:p>
            <a:pPr algn="just"/>
            <a:r>
              <a:rPr lang="en-US" sz="2800" dirty="0"/>
              <a:t>Color-based face recognition:</a:t>
            </a:r>
          </a:p>
          <a:p>
            <a:pPr marL="0" indent="0" algn="just">
              <a:buNone/>
            </a:pPr>
            <a:r>
              <a:rPr lang="en-US" sz="2200" dirty="0"/>
              <a:t>	Face is detected based on the color of skin and shape of the face.</a:t>
            </a:r>
            <a:endParaRPr lang="en-US" sz="2800" dirty="0"/>
          </a:p>
          <a:p>
            <a:pPr algn="just"/>
            <a:r>
              <a:rPr lang="en-US" sz="2800" dirty="0"/>
              <a:t>Drowsiness Detection using Raspberry Pi:</a:t>
            </a:r>
          </a:p>
          <a:p>
            <a:pPr marL="0" indent="0" algn="just">
              <a:buNone/>
            </a:pPr>
            <a:r>
              <a:rPr lang="en-US" sz="2800" dirty="0"/>
              <a:t>      </a:t>
            </a:r>
            <a:r>
              <a:rPr lang="en-US" sz="2200" dirty="0"/>
              <a:t>Raspberry Pi is used for processing the algorithm.	  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526208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4FFEB-AE57-4104-9DE9-5B103C589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2570" y="-45720"/>
            <a:ext cx="10018713" cy="1752599"/>
          </a:xfrm>
        </p:spPr>
        <p:txBody>
          <a:bodyPr>
            <a:normAutofit/>
          </a:bodyPr>
          <a:lstStyle/>
          <a:p>
            <a:r>
              <a:rPr lang="en-US" sz="4400" dirty="0"/>
              <a:t>DRAWBACKS</a:t>
            </a:r>
            <a:endParaRPr lang="en-IN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151A3-6BF5-4CD1-A40F-30BA7CBA2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71601"/>
            <a:ext cx="10018713" cy="4602480"/>
          </a:xfrm>
        </p:spPr>
        <p:txBody>
          <a:bodyPr/>
          <a:lstStyle/>
          <a:p>
            <a:r>
              <a:rPr lang="en-IN" b="1" dirty="0" err="1"/>
              <a:t>Color</a:t>
            </a:r>
            <a:r>
              <a:rPr lang="en-IN" b="1" dirty="0"/>
              <a:t>-based face recognition: </a:t>
            </a:r>
            <a:r>
              <a:rPr lang="en-IN" dirty="0"/>
              <a:t>In noisy images or in images with low illuminations, these algorithms have low accuracy. </a:t>
            </a:r>
          </a:p>
          <a:p>
            <a:r>
              <a:rPr lang="en-IN" b="1" dirty="0"/>
              <a:t>Feature-based eye detection</a:t>
            </a:r>
            <a:r>
              <a:rPr lang="en-IN" dirty="0"/>
              <a:t> has higher error rate and complicated processing.</a:t>
            </a:r>
          </a:p>
          <a:p>
            <a:pPr algn="just"/>
            <a:r>
              <a:rPr lang="en-US" b="1" dirty="0"/>
              <a:t>Drowsiness Detection using Raspberry Pi:</a:t>
            </a:r>
          </a:p>
          <a:p>
            <a:pPr lvl="1" algn="just"/>
            <a:r>
              <a:rPr lang="en-US" sz="2400" dirty="0"/>
              <a:t>Raspberry Pi doesn’t perform fast  video processing as the processing speed is only 700 Mhz.</a:t>
            </a:r>
          </a:p>
          <a:p>
            <a:pPr lvl="1" algn="just"/>
            <a:r>
              <a:rPr lang="en-US" sz="2400" dirty="0"/>
              <a:t>It can’t keep up with the demands of some modern software.</a:t>
            </a:r>
          </a:p>
          <a:p>
            <a:pPr lvl="1" algn="just"/>
            <a:r>
              <a:rPr lang="en-US" sz="2400" dirty="0"/>
              <a:t>It has limited amount of memory.</a:t>
            </a:r>
            <a:r>
              <a:rPr lang="en-US" sz="2200" dirty="0"/>
              <a:t>	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0350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B7D4-C27F-4EE1-8232-1EA2FFBB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12295"/>
            <a:ext cx="10018713" cy="802105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 PROPOSED SYSTEM 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9C823-D96B-4E8A-BEEB-E54A10030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285" y="1414021"/>
            <a:ext cx="10018713" cy="4876800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We use </a:t>
            </a:r>
            <a:r>
              <a:rPr lang="en-US" dirty="0" err="1"/>
              <a:t>Haar</a:t>
            </a:r>
            <a:r>
              <a:rPr lang="en-US" dirty="0"/>
              <a:t> feature based cascade classifiers and facial landmark(present in </a:t>
            </a:r>
            <a:r>
              <a:rPr lang="en-US" dirty="0" err="1"/>
              <a:t>dlib</a:t>
            </a:r>
            <a:r>
              <a:rPr lang="en-US" dirty="0"/>
              <a:t> library) to localize the face and detect the regions such as eyebrows, eye , mouth and nose</a:t>
            </a:r>
          </a:p>
          <a:p>
            <a:pPr algn="just"/>
            <a:r>
              <a:rPr lang="en-US" dirty="0"/>
              <a:t>Our approach is focused on the state of eye in each frame being captured and an eye aspect ratio is calculated and a decision is made whether the eyes are open or closed. </a:t>
            </a:r>
          </a:p>
          <a:p>
            <a:pPr algn="just"/>
            <a:r>
              <a:rPr lang="en-US" dirty="0"/>
              <a:t>It is also non-intrusive in nature, hence does not affect the state of the driver and also the driver feels totally comfortable with this system.</a:t>
            </a:r>
          </a:p>
          <a:p>
            <a:pPr algn="just"/>
            <a:r>
              <a:rPr lang="en-US" dirty="0"/>
              <a:t> Environmental factors like road condition do not affect this system. The case of micro nap is also detected according the given threshold value.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26969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1485B-9C57-494D-B28C-EF3A3E6EB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603" y="188536"/>
            <a:ext cx="10018713" cy="1027521"/>
          </a:xfrm>
        </p:spPr>
        <p:txBody>
          <a:bodyPr>
            <a:normAutofit fontScale="90000"/>
          </a:bodyPr>
          <a:lstStyle/>
          <a:p>
            <a:r>
              <a:rPr lang="en-IN" dirty="0"/>
              <a:t>SOFTWARE ARCHITECTURE /DATA FLOW DIAGRAM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B5EB4497-7D6A-4482-8DF3-B4102D06C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384" y="1602557"/>
            <a:ext cx="8567150" cy="4666267"/>
          </a:xfrm>
        </p:spPr>
      </p:pic>
    </p:spTree>
    <p:extLst>
      <p:ext uri="{BB962C8B-B14F-4D97-AF65-F5344CB8AC3E}">
        <p14:creationId xmlns:p14="http://schemas.microsoft.com/office/powerpoint/2010/main" val="2428464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AB4A2-4B60-4398-BAF3-AB319532E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687" y="284375"/>
            <a:ext cx="10018713" cy="782425"/>
          </a:xfrm>
        </p:spPr>
        <p:txBody>
          <a:bodyPr/>
          <a:lstStyle/>
          <a:p>
            <a:r>
              <a:rPr lang="en-US" dirty="0"/>
              <a:t>M</a:t>
            </a:r>
            <a:r>
              <a:rPr lang="en-IN"/>
              <a:t>ODULES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1CB6E3-D21F-4DB9-A1CA-B52422443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7687" y="1066800"/>
            <a:ext cx="10018713" cy="4724400"/>
          </a:xfrm>
        </p:spPr>
        <p:txBody>
          <a:bodyPr>
            <a:normAutofit/>
          </a:bodyPr>
          <a:lstStyle/>
          <a:p>
            <a:r>
              <a:rPr lang="en-US" sz="3200" dirty="0"/>
              <a:t>Face detection</a:t>
            </a:r>
          </a:p>
          <a:p>
            <a:r>
              <a:rPr lang="en-US" sz="3200" dirty="0"/>
              <a:t>Eye detection</a:t>
            </a:r>
          </a:p>
          <a:p>
            <a:r>
              <a:rPr lang="en-US" sz="3200" dirty="0"/>
              <a:t>Recognition of Eye’s state</a:t>
            </a:r>
          </a:p>
          <a:p>
            <a:r>
              <a:rPr lang="en-US" sz="3200" dirty="0"/>
              <a:t>Eye state determination</a:t>
            </a:r>
          </a:p>
          <a:p>
            <a:r>
              <a:rPr lang="en-US" sz="3200" dirty="0"/>
              <a:t>Fatigue detection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925379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3F0AD-B170-4CFD-A460-C00E810F3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859" y="0"/>
            <a:ext cx="10018713" cy="1752599"/>
          </a:xfrm>
        </p:spPr>
        <p:txBody>
          <a:bodyPr/>
          <a:lstStyle/>
          <a:p>
            <a:r>
              <a:rPr lang="en-US" dirty="0"/>
              <a:t>CLASS DIAGRAM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59F90F-BD64-4116-894E-FCAB449F9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30680"/>
            <a:ext cx="8603941" cy="4495799"/>
          </a:xfrm>
        </p:spPr>
      </p:pic>
    </p:spTree>
    <p:extLst>
      <p:ext uri="{BB962C8B-B14F-4D97-AF65-F5344CB8AC3E}">
        <p14:creationId xmlns:p14="http://schemas.microsoft.com/office/powerpoint/2010/main" val="2777732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666FF-0DDA-4CF2-92E6-FC1C1512F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299" y="0"/>
            <a:ext cx="10018713" cy="952107"/>
          </a:xfrm>
        </p:spPr>
        <p:txBody>
          <a:bodyPr/>
          <a:lstStyle/>
          <a:p>
            <a:r>
              <a:rPr lang="en-IN" dirty="0"/>
              <a:t>USE CASE DIAGRAM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BDC72FE-87A2-4631-85AA-930080C272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505" y="1404595"/>
            <a:ext cx="7682845" cy="4788816"/>
          </a:xfrm>
        </p:spPr>
      </p:pic>
    </p:spTree>
    <p:extLst>
      <p:ext uri="{BB962C8B-B14F-4D97-AF65-F5344CB8AC3E}">
        <p14:creationId xmlns:p14="http://schemas.microsoft.com/office/powerpoint/2010/main" val="12921802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1135</Words>
  <Application>Microsoft Office PowerPoint</Application>
  <PresentationFormat>Widescreen</PresentationFormat>
  <Paragraphs>146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Corbel</vt:lpstr>
      <vt:lpstr>Parallax</vt:lpstr>
      <vt:lpstr>DRIVER FATIGUE DETECTION SYSTEM</vt:lpstr>
      <vt:lpstr>ABSTRACT</vt:lpstr>
      <vt:lpstr>EXISTING SYSTEM</vt:lpstr>
      <vt:lpstr>DRAWBACKS</vt:lpstr>
      <vt:lpstr> PROPOSED SYSTEM </vt:lpstr>
      <vt:lpstr>SOFTWARE ARCHITECTURE /DATA FLOW DIAGRAM</vt:lpstr>
      <vt:lpstr>MODULES</vt:lpstr>
      <vt:lpstr>CLASS DIAGRAM</vt:lpstr>
      <vt:lpstr>USE CASE DIAGRAM</vt:lpstr>
      <vt:lpstr>SEQUENCE DIAGRAM</vt:lpstr>
      <vt:lpstr>ACTIVITY DIAGRAM</vt:lpstr>
      <vt:lpstr>CODE </vt:lpstr>
      <vt:lpstr>CODE </vt:lpstr>
      <vt:lpstr>CODE </vt:lpstr>
      <vt:lpstr>CODE </vt:lpstr>
      <vt:lpstr>CODE </vt:lpstr>
      <vt:lpstr>REQUIREMENTS</vt:lpstr>
      <vt:lpstr>OUTPUT</vt:lpstr>
      <vt:lpstr>OUTPUT </vt:lpstr>
      <vt:lpstr>OUTPUT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 DROWSINESS DETECTION</dc:title>
  <dc:creator>dell</dc:creator>
  <cp:lastModifiedBy>dell</cp:lastModifiedBy>
  <cp:revision>37</cp:revision>
  <dcterms:created xsi:type="dcterms:W3CDTF">2020-01-26T17:53:37Z</dcterms:created>
  <dcterms:modified xsi:type="dcterms:W3CDTF">2020-03-31T06:52:16Z</dcterms:modified>
</cp:coreProperties>
</file>